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6" r:id="rId3"/>
    <p:sldId id="273" r:id="rId4"/>
    <p:sldId id="274" r:id="rId5"/>
    <p:sldId id="275" r:id="rId6"/>
    <p:sldId id="258" r:id="rId7"/>
    <p:sldId id="259" r:id="rId8"/>
    <p:sldId id="257" r:id="rId9"/>
    <p:sldId id="260" r:id="rId10"/>
    <p:sldId id="278" r:id="rId11"/>
    <p:sldId id="265" r:id="rId12"/>
    <p:sldId id="267" r:id="rId13"/>
    <p:sldId id="268" r:id="rId14"/>
    <p:sldId id="266" r:id="rId15"/>
    <p:sldId id="269" r:id="rId16"/>
    <p:sldId id="262" r:id="rId17"/>
    <p:sldId id="270" r:id="rId18"/>
    <p:sldId id="279" r:id="rId19"/>
    <p:sldId id="271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80661F4-210B-45DB-994E-79500657C78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2" name="WordArt 24"/>
          <p:cNvSpPr>
            <a:spLocks noChangeArrowheads="1" noChangeShapeType="1" noTextEdit="1"/>
          </p:cNvSpPr>
          <p:nvPr/>
        </p:nvSpPr>
        <p:spPr bwMode="auto">
          <a:xfrm>
            <a:off x="1763713" y="692150"/>
            <a:ext cx="5616575" cy="3024188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22903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000000"/>
                    </a:gs>
                    <a:gs pos="50000">
                      <a:srgbClr val="FF9900"/>
                    </a:gs>
                    <a:gs pos="100000">
                      <a:srgbClr val="000000"/>
                    </a:gs>
                  </a:gsLst>
                  <a:lin ang="18900000" scaled="1"/>
                </a:gradFill>
                <a:effectLst>
                  <a:outerShdw dist="107763" dir="2700000" algn="ctr" rotWithShape="0">
                    <a:srgbClr val="FFFF00">
                      <a:alpha val="50000"/>
                    </a:srgbClr>
                  </a:outerShdw>
                </a:effectLst>
                <a:latin typeface="Bookman Old Style"/>
              </a:rPr>
              <a:t>Великая</a:t>
            </a:r>
          </a:p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000000"/>
                    </a:gs>
                    <a:gs pos="50000">
                      <a:srgbClr val="FF9900"/>
                    </a:gs>
                    <a:gs pos="100000">
                      <a:srgbClr val="000000"/>
                    </a:gs>
                  </a:gsLst>
                  <a:lin ang="18900000" scaled="1"/>
                </a:gradFill>
                <a:effectLst>
                  <a:outerShdw dist="107763" dir="2700000" algn="ctr" rotWithShape="0">
                    <a:srgbClr val="FFFF00">
                      <a:alpha val="50000"/>
                    </a:srgbClr>
                  </a:outerShdw>
                </a:effectLst>
                <a:latin typeface="Bookman Old Style"/>
              </a:rPr>
              <a:t>Отечественная</a:t>
            </a:r>
          </a:p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000000"/>
                    </a:gs>
                    <a:gs pos="50000">
                      <a:srgbClr val="FF9900"/>
                    </a:gs>
                    <a:gs pos="100000">
                      <a:srgbClr val="000000"/>
                    </a:gs>
                  </a:gsLst>
                  <a:lin ang="18900000" scaled="1"/>
                </a:gradFill>
                <a:effectLst>
                  <a:outerShdw dist="107763" dir="2700000" algn="ctr" rotWithShape="0">
                    <a:srgbClr val="FFFF00">
                      <a:alpha val="50000"/>
                    </a:srgbClr>
                  </a:outerShdw>
                </a:effectLst>
                <a:latin typeface="Bookman Old Style"/>
              </a:rPr>
              <a:t>Война</a:t>
            </a:r>
          </a:p>
        </p:txBody>
      </p:sp>
      <p:sp>
        <p:nvSpPr>
          <p:cNvPr id="2083" name="Rectangle 35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857628"/>
            <a:ext cx="6224587" cy="2714644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1" i="1" dirty="0"/>
              <a:t>22 июня 1941 года</a:t>
            </a:r>
          </a:p>
          <a:p>
            <a:pPr algn="r"/>
            <a:r>
              <a:rPr lang="ru-RU" b="1" i="1" dirty="0" smtClean="0"/>
              <a:t>9 </a:t>
            </a:r>
            <a:r>
              <a:rPr lang="ru-RU" b="1" i="1" dirty="0"/>
              <a:t>мая 1945 </a:t>
            </a:r>
            <a:r>
              <a:rPr lang="ru-RU" b="1" i="1" dirty="0" smtClean="0"/>
              <a:t>года</a:t>
            </a:r>
          </a:p>
          <a:p>
            <a:pPr algn="r"/>
            <a:endParaRPr lang="ru-RU" b="1" i="1" dirty="0" smtClean="0"/>
          </a:p>
          <a:p>
            <a:pPr algn="r"/>
            <a:r>
              <a:rPr lang="ru-RU" sz="2000" b="1" i="1" dirty="0" smtClean="0"/>
              <a:t>Выполнила: педагог-организатор </a:t>
            </a:r>
          </a:p>
          <a:p>
            <a:pPr algn="r"/>
            <a:r>
              <a:rPr lang="ru-RU" sz="2000" b="1" i="1" dirty="0" smtClean="0"/>
              <a:t>2 категории Скворцова Г. А.</a:t>
            </a:r>
          </a:p>
          <a:p>
            <a:pPr algn="r"/>
            <a:r>
              <a:rPr lang="ru-RU" sz="2000" b="1" i="1" dirty="0" smtClean="0"/>
              <a:t>МОУ «</a:t>
            </a:r>
            <a:r>
              <a:rPr lang="ru-RU" sz="2000" b="1" i="1" dirty="0" err="1" smtClean="0"/>
              <a:t>Новоильмовская</a:t>
            </a:r>
            <a:r>
              <a:rPr lang="ru-RU" sz="2000" b="1" i="1" dirty="0" smtClean="0"/>
              <a:t> средняя школа» </a:t>
            </a:r>
          </a:p>
          <a:p>
            <a:pPr algn="r"/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WordArt 5"/>
          <p:cNvSpPr>
            <a:spLocks noChangeArrowheads="1" noChangeShapeType="1" noTextEdit="1"/>
          </p:cNvSpPr>
          <p:nvPr/>
        </p:nvSpPr>
        <p:spPr bwMode="auto">
          <a:xfrm>
            <a:off x="323850" y="214291"/>
            <a:ext cx="8569325" cy="13160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289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Женщины-участницы</a:t>
            </a:r>
          </a:p>
          <a:p>
            <a:pPr algn="ctr"/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 Великой Отечественной войны. </a:t>
            </a:r>
          </a:p>
          <a:p>
            <a:pPr algn="ctr"/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                 </a:t>
            </a:r>
          </a:p>
          <a:p>
            <a:pPr algn="ctr"/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                Фотография 1975 года.</a:t>
            </a:r>
          </a:p>
          <a:p>
            <a:pPr algn="ctr"/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800000"/>
              </a:solidFill>
              <a:latin typeface="Arial"/>
              <a:cs typeface="Arial"/>
            </a:endParaRPr>
          </a:p>
        </p:txBody>
      </p:sp>
      <p:pic>
        <p:nvPicPr>
          <p:cNvPr id="4" name="Picture 2" descr="C:\Documents and Settings\Елена\Рабочий стол\Митюкова Л.Г\Отсканированные фото\Женщины участницы ВОВ.JPG"/>
          <p:cNvPicPr>
            <a:picLocks noChangeAspect="1" noChangeArrowheads="1"/>
          </p:cNvPicPr>
          <p:nvPr/>
        </p:nvPicPr>
        <p:blipFill>
          <a:blip r:embed="rId2"/>
          <a:srcRect l="7091"/>
          <a:stretch>
            <a:fillRect/>
          </a:stretch>
        </p:blipFill>
        <p:spPr bwMode="auto">
          <a:xfrm>
            <a:off x="1142976" y="1540522"/>
            <a:ext cx="6989590" cy="48281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Documents and Settings\Елена\Рабочий стол\Митюкова Л.Г\Отсканированные фото\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804900"/>
            <a:ext cx="3357586" cy="4303664"/>
          </a:xfrm>
          <a:prstGeom prst="rect">
            <a:avLst/>
          </a:prstGeom>
          <a:noFill/>
        </p:spPr>
      </p:pic>
      <p:sp>
        <p:nvSpPr>
          <p:cNvPr id="717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284663" y="1458913"/>
            <a:ext cx="3598862" cy="5399087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 dirty="0"/>
              <a:t>	</a:t>
            </a:r>
            <a:endParaRPr lang="ru-RU" sz="2800" dirty="0"/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179388" y="333375"/>
            <a:ext cx="8607454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Вяткина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Нина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Синдимировна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0000"/>
                  </a:gs>
                  <a:gs pos="50000">
                    <a:srgbClr val="FFFF00"/>
                  </a:gs>
                  <a:gs pos="100000">
                    <a:srgbClr val="FF0000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3960813" y="1635125"/>
            <a:ext cx="50038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4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Родилась 23 ноября 1923 года. До войны работала в колхозе продавщицей, а потом – бригадиром. С 1942 года участвовала в Великой Отечественной войне. Воевала на первом Украинском фронте младшим сержантом. Участвовала в освобождении Варшавы. Награждена медалями: «За отвагу», «За  Победу Над Германией»</a:t>
            </a:r>
            <a:endParaRPr lang="ru-RU" sz="2400" dirty="0">
              <a:latin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 rot="192966">
            <a:off x="134950" y="2538676"/>
            <a:ext cx="3605116" cy="4291928"/>
            <a:chOff x="-23" y="2227"/>
            <a:chExt cx="2404" cy="2101"/>
          </a:xfrm>
        </p:grpSpPr>
        <p:pic>
          <p:nvPicPr>
            <p:cNvPr id="7181" name="Picture 13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9877" r="27330"/>
            <a:stretch>
              <a:fillRect/>
            </a:stretch>
          </p:blipFill>
          <p:spPr bwMode="auto">
            <a:xfrm rot="16210643" flipH="1">
              <a:off x="-670" y="2874"/>
              <a:ext cx="1747" cy="453"/>
            </a:xfrm>
            <a:prstGeom prst="rect">
              <a:avLst/>
            </a:prstGeom>
            <a:noFill/>
          </p:spPr>
        </p:pic>
        <p:pic>
          <p:nvPicPr>
            <p:cNvPr id="7182" name="Picture 14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643" flipH="1">
              <a:off x="-23" y="3682"/>
              <a:ext cx="2404" cy="64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/>
          <p:cNvPicPr>
            <a:picLocks noGrp="1"/>
          </p:cNvPicPr>
          <p:nvPr>
            <p:ph sz="half" idx="1"/>
          </p:nvPr>
        </p:nvPicPr>
        <p:blipFill>
          <a:blip r:embed="rId2"/>
          <a:srcRect l="4740" r="2370"/>
          <a:stretch>
            <a:fillRect/>
          </a:stretch>
        </p:blipFill>
        <p:spPr bwMode="auto">
          <a:xfrm>
            <a:off x="642910" y="2000240"/>
            <a:ext cx="3357586" cy="3915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284663" y="1458913"/>
            <a:ext cx="3598862" cy="5399087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 dirty="0"/>
              <a:t>	</a:t>
            </a:r>
            <a:endParaRPr lang="ru-RU" sz="2800" dirty="0"/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179388" y="333375"/>
            <a:ext cx="8678892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 Николаева Ольга Митрофановна 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0000"/>
                  </a:gs>
                  <a:gs pos="50000">
                    <a:srgbClr val="FFFF00"/>
                  </a:gs>
                  <a:gs pos="100000">
                    <a:srgbClr val="FF0000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3960813" y="1635125"/>
            <a:ext cx="50038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4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Родилась 7 января 1923 года. До войны работала в колхозе весовщицей. </a:t>
            </a:r>
          </a:p>
          <a:p>
            <a:pPr algn="just"/>
            <a:r>
              <a:rPr lang="ru-RU" sz="24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В 1943 году ушла на фронт. Воевала на 1-ом Украинском фронте. Была телефонисткой в 85 отделении ВНОС. 25 августа 1945 года  была демобилизована. Награждена медалями: «За отвагу», «За  Победу над Германией».</a:t>
            </a:r>
            <a:endParaRPr lang="ru-RU" sz="2400" dirty="0">
              <a:latin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 rot="192966">
            <a:off x="132401" y="2629445"/>
            <a:ext cx="3872010" cy="4208579"/>
            <a:chOff x="-23" y="2227"/>
            <a:chExt cx="2404" cy="2101"/>
          </a:xfrm>
        </p:grpSpPr>
        <p:pic>
          <p:nvPicPr>
            <p:cNvPr id="7181" name="Picture 13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9877" r="27330"/>
            <a:stretch>
              <a:fillRect/>
            </a:stretch>
          </p:blipFill>
          <p:spPr bwMode="auto">
            <a:xfrm rot="16210643" flipH="1">
              <a:off x="-670" y="2874"/>
              <a:ext cx="1747" cy="453"/>
            </a:xfrm>
            <a:prstGeom prst="rect">
              <a:avLst/>
            </a:prstGeom>
            <a:noFill/>
          </p:spPr>
        </p:pic>
        <p:pic>
          <p:nvPicPr>
            <p:cNvPr id="7182" name="Picture 14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643" flipH="1">
              <a:off x="-23" y="3682"/>
              <a:ext cx="2404" cy="64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Елена\Рабочий стол\Митюкова Л.Г\Отсканированные фото\Вяткина Сайрук Еливановн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107390"/>
            <a:ext cx="3071834" cy="3912022"/>
          </a:xfrm>
          <a:prstGeom prst="rect">
            <a:avLst/>
          </a:prstGeom>
          <a:noFill/>
        </p:spPr>
      </p:pic>
      <p:sp>
        <p:nvSpPr>
          <p:cNvPr id="717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284663" y="1458913"/>
            <a:ext cx="3598862" cy="5399087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 dirty="0"/>
              <a:t>	</a:t>
            </a:r>
            <a:endParaRPr lang="ru-RU" sz="2800" dirty="0"/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179388" y="333375"/>
            <a:ext cx="8536016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Вяткина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Сайрук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Еливановна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0000"/>
                  </a:gs>
                  <a:gs pos="50000">
                    <a:srgbClr val="FFFF00"/>
                  </a:gs>
                  <a:gs pos="100000">
                    <a:srgbClr val="FF0000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3960813" y="1635125"/>
            <a:ext cx="50038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4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Родилась 20 августа 1920 года. До войны работала в колхозе. В 1943 году в сентябре ушла на фронт. Воевала на 1-ом Украинском фронте в Сумской области, в Курске. Она была разведчиком-связистом. Участвовала в освобождении Крыма, Польши.  20 августа 1945 года была демобилизована. Награждена медалями: «За отвагу», «За  Победу над Германией»</a:t>
            </a:r>
            <a:endParaRPr lang="ru-RU" sz="2400" dirty="0">
              <a:latin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 rot="192966">
            <a:off x="133340" y="2596030"/>
            <a:ext cx="4108402" cy="4248657"/>
            <a:chOff x="-23" y="2227"/>
            <a:chExt cx="2404" cy="2101"/>
          </a:xfrm>
        </p:grpSpPr>
        <p:pic>
          <p:nvPicPr>
            <p:cNvPr id="7181" name="Picture 13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9877" r="27330"/>
            <a:stretch>
              <a:fillRect/>
            </a:stretch>
          </p:blipFill>
          <p:spPr bwMode="auto">
            <a:xfrm rot="16210643" flipH="1">
              <a:off x="-670" y="2874"/>
              <a:ext cx="1747" cy="453"/>
            </a:xfrm>
            <a:prstGeom prst="rect">
              <a:avLst/>
            </a:prstGeom>
            <a:noFill/>
          </p:spPr>
        </p:pic>
        <p:pic>
          <p:nvPicPr>
            <p:cNvPr id="7182" name="Picture 14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643" flipH="1">
              <a:off x="-23" y="3682"/>
              <a:ext cx="2404" cy="64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/>
          <p:cNvPicPr>
            <a:picLocks noGrp="1"/>
          </p:cNvPicPr>
          <p:nvPr>
            <p:ph sz="half" idx="1"/>
          </p:nvPr>
        </p:nvPicPr>
        <p:blipFill>
          <a:blip r:embed="rId2"/>
          <a:srcRect l="5339"/>
          <a:stretch>
            <a:fillRect/>
          </a:stretch>
        </p:blipFill>
        <p:spPr bwMode="auto">
          <a:xfrm>
            <a:off x="571472" y="2643182"/>
            <a:ext cx="3334304" cy="3419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284663" y="1458913"/>
            <a:ext cx="3598862" cy="5399087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 dirty="0"/>
              <a:t>	</a:t>
            </a:r>
            <a:endParaRPr lang="ru-RU" sz="2800" dirty="0"/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179388" y="333375"/>
            <a:ext cx="8607454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Митрюкова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Хрбике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Утривановна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0000"/>
                  </a:gs>
                  <a:gs pos="50000">
                    <a:srgbClr val="FFFF00"/>
                  </a:gs>
                  <a:gs pos="100000">
                    <a:srgbClr val="FF0000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3960813" y="1635125"/>
            <a:ext cx="500380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4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Родилась  ноября 1923 года. До войны работала в колхозе продавщицей, а потом – бригадиром. С 1942 года участвовала в Великой Отечественной войне. Воевала на первом Украинском фронте младшим сержантом. Участвовала в освобождении Варшавы. Награждена медалями: «За отвагу», «За  Победу Над Германией»</a:t>
            </a:r>
            <a:endParaRPr lang="ru-RU" sz="2400" dirty="0">
              <a:latin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 rot="192966">
            <a:off x="135118" y="2532664"/>
            <a:ext cx="3819093" cy="4303951"/>
            <a:chOff x="-23" y="2227"/>
            <a:chExt cx="2404" cy="2101"/>
          </a:xfrm>
        </p:grpSpPr>
        <p:pic>
          <p:nvPicPr>
            <p:cNvPr id="7181" name="Picture 13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9877" r="27330"/>
            <a:stretch>
              <a:fillRect/>
            </a:stretch>
          </p:blipFill>
          <p:spPr bwMode="auto">
            <a:xfrm rot="16210643" flipH="1">
              <a:off x="-670" y="2874"/>
              <a:ext cx="1747" cy="453"/>
            </a:xfrm>
            <a:prstGeom prst="rect">
              <a:avLst/>
            </a:prstGeom>
            <a:noFill/>
          </p:spPr>
        </p:pic>
        <p:pic>
          <p:nvPicPr>
            <p:cNvPr id="7182" name="Picture 14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643" flipH="1">
              <a:off x="-23" y="3682"/>
              <a:ext cx="2404" cy="64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/>
          <p:cNvPicPr>
            <a:picLocks noGrp="1"/>
          </p:cNvPicPr>
          <p:nvPr>
            <p:ph sz="half" idx="1"/>
          </p:nvPr>
        </p:nvPicPr>
        <p:blipFill>
          <a:blip r:embed="rId2"/>
          <a:srcRect l="3718" r="4957"/>
          <a:stretch>
            <a:fillRect/>
          </a:stretch>
        </p:blipFill>
        <p:spPr bwMode="auto">
          <a:xfrm>
            <a:off x="571472" y="2214554"/>
            <a:ext cx="3306824" cy="3771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284663" y="1458913"/>
            <a:ext cx="3598862" cy="5399087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 dirty="0"/>
              <a:t>	</a:t>
            </a:r>
            <a:endParaRPr lang="ru-RU" sz="2800" dirty="0"/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179388" y="333375"/>
            <a:ext cx="8607454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 Мельникова Зинаида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Ильдимировна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0000"/>
                  </a:gs>
                  <a:gs pos="50000">
                    <a:srgbClr val="FFFF00"/>
                  </a:gs>
                  <a:gs pos="100000">
                    <a:srgbClr val="FF0000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3960813" y="1357299"/>
            <a:ext cx="500380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0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Родилась в 1922 году в д. Новое Ильмово. До войны работала учительницей в </a:t>
            </a:r>
            <a:r>
              <a:rPr lang="ru-RU" sz="2000" i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Старо-Тимошкинской</a:t>
            </a:r>
            <a:r>
              <a:rPr lang="ru-RU" sz="20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средней школе. 12 июля 1942 года добровольцем ушла на фронт. Воевала на Воронежском, Курском, Киевском, </a:t>
            </a:r>
            <a:r>
              <a:rPr lang="ru-RU" sz="2000" i="1" dirty="0" err="1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Казатинском</a:t>
            </a:r>
            <a:r>
              <a:rPr lang="ru-RU" sz="20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фронтах. Сначала была радисткой, потом стала командиром отделения связи, младшим сержантом. 2,5 года воевала командиром взвода управления. Награждена медалями: «За боевые заслуги», «За Победу над Германией».14 августа 1945 года  вернулась домой. За отвагу и мужество, проявленные в боях, после войны получила личную благодарность от маршала Рокоссовского.</a:t>
            </a:r>
            <a:endParaRPr lang="ru-RU" sz="2000" dirty="0">
              <a:latin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 rot="192966">
            <a:off x="126845" y="2827341"/>
            <a:ext cx="4161319" cy="4018650"/>
            <a:chOff x="-23" y="2227"/>
            <a:chExt cx="2404" cy="2101"/>
          </a:xfrm>
        </p:grpSpPr>
        <p:pic>
          <p:nvPicPr>
            <p:cNvPr id="7181" name="Picture 13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9877" r="27330"/>
            <a:stretch>
              <a:fillRect/>
            </a:stretch>
          </p:blipFill>
          <p:spPr bwMode="auto">
            <a:xfrm rot="16210643" flipH="1">
              <a:off x="-670" y="2874"/>
              <a:ext cx="1747" cy="453"/>
            </a:xfrm>
            <a:prstGeom prst="rect">
              <a:avLst/>
            </a:prstGeom>
            <a:noFill/>
          </p:spPr>
        </p:pic>
        <p:pic>
          <p:nvPicPr>
            <p:cNvPr id="7182" name="Picture 14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643" flipH="1">
              <a:off x="-23" y="3682"/>
              <a:ext cx="2404" cy="64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Елена\Рабочий стол\Митюкова Л.Г\IMG_637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1612"/>
            <a:ext cx="3300414" cy="4400552"/>
          </a:xfrm>
          <a:prstGeom prst="rect">
            <a:avLst/>
          </a:prstGeom>
          <a:noFill/>
        </p:spPr>
      </p:pic>
      <p:sp>
        <p:nvSpPr>
          <p:cNvPr id="717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284663" y="1458913"/>
            <a:ext cx="3598862" cy="5399087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 dirty="0"/>
              <a:t>	</a:t>
            </a:r>
            <a:endParaRPr lang="ru-RU" sz="2800" dirty="0"/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179388" y="333375"/>
            <a:ext cx="8607454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Паймухина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Пигебия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Редюковна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0000"/>
                  </a:gs>
                  <a:gs pos="50000">
                    <a:srgbClr val="FFFF00"/>
                  </a:gs>
                  <a:gs pos="100000">
                    <a:srgbClr val="FF0000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3960813" y="1635125"/>
            <a:ext cx="50038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4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Родилась  15 июля 1924 года. До войны работала в колхозе. </a:t>
            </a:r>
          </a:p>
          <a:p>
            <a:pPr algn="just"/>
            <a:r>
              <a:rPr lang="ru-RU" sz="24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В октябре 1943 года ушла защищать нашу Родину. Воевала на втором Украинском фронте. Участвовала в освобождении Чехословакии, Польши, Австрии.     Награждена медалями: «За отвагу», «За Победу над Германией». В августе 1945 года вернулась домой.</a:t>
            </a:r>
            <a:r>
              <a:rPr lang="ru-RU" sz="2400" dirty="0" smtClean="0">
                <a:latin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 rot="192966">
            <a:off x="141468" y="2306495"/>
            <a:ext cx="4235022" cy="4541975"/>
            <a:chOff x="-23" y="2227"/>
            <a:chExt cx="2404" cy="2101"/>
          </a:xfrm>
        </p:grpSpPr>
        <p:pic>
          <p:nvPicPr>
            <p:cNvPr id="7181" name="Picture 13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9877" r="27330"/>
            <a:stretch>
              <a:fillRect/>
            </a:stretch>
          </p:blipFill>
          <p:spPr bwMode="auto">
            <a:xfrm rot="16210643" flipH="1">
              <a:off x="-670" y="2874"/>
              <a:ext cx="1747" cy="453"/>
            </a:xfrm>
            <a:prstGeom prst="rect">
              <a:avLst/>
            </a:prstGeom>
            <a:noFill/>
          </p:spPr>
        </p:pic>
        <p:pic>
          <p:nvPicPr>
            <p:cNvPr id="7182" name="Picture 14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643" flipH="1">
              <a:off x="-23" y="3682"/>
              <a:ext cx="2404" cy="64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10"/>
          <p:cNvPicPr>
            <a:picLocks noGr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143116"/>
            <a:ext cx="3357586" cy="3733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284663" y="1458913"/>
            <a:ext cx="3598862" cy="5399087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 dirty="0"/>
              <a:t>	</a:t>
            </a:r>
            <a:endParaRPr lang="ru-RU" sz="2800" dirty="0"/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179388" y="333375"/>
            <a:ext cx="8607454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 Семёнова Екатерина Ивановна 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0000"/>
                  </a:gs>
                  <a:gs pos="50000">
                    <a:srgbClr val="FFFF00"/>
                  </a:gs>
                  <a:gs pos="100000">
                    <a:srgbClr val="FF0000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3960813" y="1357299"/>
            <a:ext cx="5003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4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Родилась 16 ноября 1918 года. В мае 1944 года призвали на фронт. После окончания курсов была медсестрой, работала в медсанбате.  </a:t>
            </a:r>
          </a:p>
          <a:p>
            <a:pPr algn="just"/>
            <a:r>
              <a:rPr lang="ru-RU" sz="24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Участвовала в боях за освобождение Киева, Гомеля, станции Ласточка. </a:t>
            </a:r>
          </a:p>
          <a:p>
            <a:pPr algn="just"/>
            <a:r>
              <a:rPr lang="ru-RU" sz="24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Награждена денежной премией, медалями. Со станции Ласточка вернулась домой. </a:t>
            </a:r>
            <a:endParaRPr lang="ru-RU" sz="2400" dirty="0">
              <a:latin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 rot="192966">
            <a:off x="135456" y="2520641"/>
            <a:ext cx="4247046" cy="4327998"/>
            <a:chOff x="-23" y="2227"/>
            <a:chExt cx="2404" cy="2101"/>
          </a:xfrm>
        </p:grpSpPr>
        <p:pic>
          <p:nvPicPr>
            <p:cNvPr id="7181" name="Picture 13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9877" r="27330"/>
            <a:stretch>
              <a:fillRect/>
            </a:stretch>
          </p:blipFill>
          <p:spPr bwMode="auto">
            <a:xfrm rot="16210643" flipH="1">
              <a:off x="-670" y="2874"/>
              <a:ext cx="1747" cy="453"/>
            </a:xfrm>
            <a:prstGeom prst="rect">
              <a:avLst/>
            </a:prstGeom>
            <a:noFill/>
          </p:spPr>
        </p:pic>
        <p:pic>
          <p:nvPicPr>
            <p:cNvPr id="7182" name="Picture 14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643" flipH="1">
              <a:off x="-23" y="3682"/>
              <a:ext cx="2404" cy="64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Елена\Рабочий стол\Митюкова Л.Г\IMG_637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1643050"/>
            <a:ext cx="3429024" cy="4572032"/>
          </a:xfrm>
          <a:prstGeom prst="rect">
            <a:avLst/>
          </a:prstGeom>
          <a:noFill/>
        </p:spPr>
      </p:pic>
      <p:sp>
        <p:nvSpPr>
          <p:cNvPr id="717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284663" y="1458913"/>
            <a:ext cx="3598862" cy="5399087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800" b="1" dirty="0"/>
              <a:t>	</a:t>
            </a:r>
            <a:endParaRPr lang="ru-RU" sz="2800" dirty="0"/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179388" y="333375"/>
            <a:ext cx="8536016" cy="10080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 Павлова Пелагея </a:t>
            </a:r>
            <a:r>
              <a:rPr lang="ru-RU" sz="3600" b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Юсуповна</a:t>
            </a:r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50000">
                      <a:srgbClr val="FFFF00"/>
                    </a:gs>
                    <a:gs pos="100000">
                      <a:srgbClr val="FF0000"/>
                    </a:gs>
                  </a:gsLst>
                  <a:lin ang="5400000" scaled="1"/>
                </a:gradFill>
                <a:latin typeface="Arial"/>
                <a:cs typeface="Arial"/>
              </a:rPr>
              <a:t> 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0000"/>
                  </a:gs>
                  <a:gs pos="50000">
                    <a:srgbClr val="FFFF00"/>
                  </a:gs>
                  <a:gs pos="100000">
                    <a:srgbClr val="FF0000"/>
                  </a:gs>
                </a:gsLst>
                <a:lin ang="5400000" scaled="1"/>
              </a:gradFill>
              <a:latin typeface="Arial"/>
              <a:cs typeface="Arial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3960813" y="1357299"/>
            <a:ext cx="500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endParaRPr lang="ru-RU" sz="2400" i="1" dirty="0" smtClean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just"/>
            <a:r>
              <a:rPr lang="ru-RU" sz="2400" i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Родилась в 1924 году.  </a:t>
            </a:r>
            <a:endParaRPr lang="ru-RU" sz="2400" dirty="0">
              <a:latin typeface="Times New Roman" pitchFamily="18" charset="0"/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 rot="192966">
            <a:off x="135456" y="2520641"/>
            <a:ext cx="4247046" cy="4327998"/>
            <a:chOff x="-23" y="2227"/>
            <a:chExt cx="2404" cy="2101"/>
          </a:xfrm>
        </p:grpSpPr>
        <p:pic>
          <p:nvPicPr>
            <p:cNvPr id="7181" name="Picture 13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9877" r="27330"/>
            <a:stretch>
              <a:fillRect/>
            </a:stretch>
          </p:blipFill>
          <p:spPr bwMode="auto">
            <a:xfrm rot="16210643" flipH="1">
              <a:off x="-670" y="2874"/>
              <a:ext cx="1747" cy="453"/>
            </a:xfrm>
            <a:prstGeom prst="rect">
              <a:avLst/>
            </a:prstGeom>
            <a:noFill/>
          </p:spPr>
        </p:pic>
        <p:pic>
          <p:nvPicPr>
            <p:cNvPr id="7182" name="Picture 14" descr="георгиевская лента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10643" flipH="1">
              <a:off x="-23" y="3682"/>
              <a:ext cx="2404" cy="64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6" name="Text Box 4"/>
          <p:cNvSpPr txBox="1">
            <a:spLocks noChangeArrowheads="1"/>
          </p:cNvSpPr>
          <p:nvPr/>
        </p:nvSpPr>
        <p:spPr bwMode="auto">
          <a:xfrm>
            <a:off x="827088" y="549275"/>
            <a:ext cx="8316912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/>
              <a:t>ПАМЯТЬ – категория нравственная.</a:t>
            </a:r>
          </a:p>
          <a:p>
            <a:pPr>
              <a:spcBef>
                <a:spcPct val="20000"/>
              </a:spcBef>
            </a:pPr>
            <a:r>
              <a:rPr lang="ru-RU" sz="2800"/>
              <a:t>Она в монументах и обелисках, </a:t>
            </a:r>
          </a:p>
          <a:p>
            <a:pPr>
              <a:spcBef>
                <a:spcPct val="20000"/>
              </a:spcBef>
            </a:pPr>
            <a:r>
              <a:rPr lang="ru-RU" sz="2800"/>
              <a:t>безвестных и безымянных солдатских могилах, </a:t>
            </a:r>
          </a:p>
          <a:p>
            <a:pPr>
              <a:spcBef>
                <a:spcPct val="20000"/>
              </a:spcBef>
            </a:pPr>
            <a:r>
              <a:rPr lang="ru-RU" sz="2800"/>
              <a:t>в глазах ветеранов, в наших сердцах…</a:t>
            </a:r>
          </a:p>
        </p:txBody>
      </p:sp>
      <p:sp>
        <p:nvSpPr>
          <p:cNvPr id="187397" name="Rectangle 5"/>
          <p:cNvSpPr>
            <a:spLocks noChangeArrowheads="1"/>
          </p:cNvSpPr>
          <p:nvPr/>
        </p:nvSpPr>
        <p:spPr bwMode="auto">
          <a:xfrm>
            <a:off x="5364163" y="2928935"/>
            <a:ext cx="3338512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3600" b="1" i="1" dirty="0"/>
              <a:t>Страна жива, </a:t>
            </a:r>
            <a:endParaRPr lang="ru-RU" sz="3600" dirty="0"/>
          </a:p>
          <a:p>
            <a:pPr algn="ctr"/>
            <a:r>
              <a:rPr lang="ru-RU" sz="3600" b="1" i="1" dirty="0"/>
              <a:t>пока она </a:t>
            </a:r>
          </a:p>
          <a:p>
            <a:pPr algn="ctr"/>
            <a:r>
              <a:rPr lang="ru-RU" sz="3600" b="1" i="1" dirty="0"/>
              <a:t>помнит и чтит </a:t>
            </a:r>
            <a:endParaRPr lang="ru-RU" sz="3600" dirty="0"/>
          </a:p>
          <a:p>
            <a:pPr algn="ctr"/>
            <a:r>
              <a:rPr lang="ru-RU" sz="3600" b="1" i="1" dirty="0"/>
              <a:t>своих героев</a:t>
            </a:r>
            <a:r>
              <a:rPr lang="ru-RU" sz="2800" b="1" i="1" dirty="0"/>
              <a:t>…</a:t>
            </a:r>
          </a:p>
        </p:txBody>
      </p:sp>
      <p:pic>
        <p:nvPicPr>
          <p:cNvPr id="187398" name="Picture 6" descr="672d810e3e9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3429000"/>
            <a:ext cx="4762500" cy="2676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79388" y="1976438"/>
            <a:ext cx="8964612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Людские потери СССР — </a:t>
            </a:r>
          </a:p>
          <a:p>
            <a:r>
              <a:rPr lang="ru-RU" sz="4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6,8</a:t>
            </a:r>
            <a:r>
              <a:rPr lang="ru-RU" sz="4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4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миллионов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убитыми </a:t>
            </a:r>
          </a:p>
          <a:p>
            <a:r>
              <a:rPr lang="ru-RU" sz="4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4,4 миллионов</a:t>
            </a:r>
            <a:r>
              <a:rPr lang="ru-RU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попавшими в плен и 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				пропавшими без вести</a:t>
            </a:r>
          </a:p>
          <a:p>
            <a:endParaRPr lang="ru-RU" sz="32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Общие демографические потери </a:t>
            </a:r>
          </a:p>
          <a:p>
            <a:r>
              <a:rPr lang="ru-RU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(включающие погибшее мирное население)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—</a:t>
            </a:r>
          </a:p>
          <a:p>
            <a:r>
              <a:rPr lang="ru-RU" sz="4000" b="1" dirty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26 миллионов 452 тысяч</a:t>
            </a:r>
            <a:r>
              <a:rPr lang="ru-RU" sz="32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человек </a:t>
            </a:r>
          </a:p>
        </p:txBody>
      </p:sp>
      <p:sp>
        <p:nvSpPr>
          <p:cNvPr id="30725" name="WordArt 5"/>
          <p:cNvSpPr>
            <a:spLocks noChangeArrowheads="1" noChangeShapeType="1" noTextEdit="1"/>
          </p:cNvSpPr>
          <p:nvPr/>
        </p:nvSpPr>
        <p:spPr bwMode="auto">
          <a:xfrm>
            <a:off x="323850" y="549275"/>
            <a:ext cx="8569325" cy="981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800000"/>
                </a:solidFill>
                <a:latin typeface="Arial"/>
                <a:cs typeface="Arial"/>
              </a:rPr>
              <a:t>Великая Отечественная война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07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7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7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7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7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7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7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7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7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7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7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build="p"/>
      <p:bldP spid="307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2" name="Rectangle 4"/>
          <p:cNvSpPr>
            <a:spLocks noChangeArrowheads="1"/>
          </p:cNvSpPr>
          <p:nvPr/>
        </p:nvSpPr>
        <p:spPr bwMode="auto">
          <a:xfrm>
            <a:off x="6286512" y="5929330"/>
            <a:ext cx="23145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endParaRPr lang="ru-RU" sz="1400" dirty="0">
              <a:solidFill>
                <a:srgbClr val="66FF33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06854" name="Picture 6" descr="672d810e3e9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765175"/>
            <a:ext cx="8640763" cy="48561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828675" y="1319213"/>
            <a:ext cx="748823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800" dirty="0">
                <a:latin typeface="Bookman Old Style" pitchFamily="18" charset="0"/>
              </a:rPr>
              <a:t>За годы Великой Отечественной войны</a:t>
            </a:r>
          </a:p>
          <a:p>
            <a:pPr algn="just"/>
            <a:r>
              <a:rPr lang="ru-RU" sz="2800" dirty="0" smtClean="0">
                <a:latin typeface="Bookman Old Style" pitchFamily="18" charset="0"/>
              </a:rPr>
              <a:t>из нашей деревни ушли на фронт около 300 человек. Их которых 141 не вернулись домой. </a:t>
            </a:r>
            <a:endParaRPr lang="ru-RU" sz="2800" dirty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8" name="Rectangle 4"/>
          <p:cNvSpPr>
            <a:spLocks noChangeArrowheads="1"/>
          </p:cNvSpPr>
          <p:nvPr/>
        </p:nvSpPr>
        <p:spPr bwMode="auto">
          <a:xfrm>
            <a:off x="2089150" y="579438"/>
            <a:ext cx="534037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/>
            <a:r>
              <a:rPr lang="ru-RU" sz="3200" dirty="0" smtClean="0"/>
              <a:t>Девушки, женщины </a:t>
            </a:r>
            <a:endParaRPr lang="ru-RU" sz="3200" dirty="0"/>
          </a:p>
          <a:p>
            <a:pPr algn="ctr"/>
            <a:r>
              <a:rPr lang="ru-RU" sz="3200" dirty="0" smtClean="0"/>
              <a:t>проходили </a:t>
            </a:r>
            <a:r>
              <a:rPr lang="ru-RU" sz="3200" dirty="0"/>
              <a:t>6 месячные курсы </a:t>
            </a:r>
            <a:r>
              <a:rPr lang="ru-RU" sz="3200" dirty="0" smtClean="0"/>
              <a:t>медсестер, радисток и</a:t>
            </a:r>
            <a:endParaRPr lang="ru-RU" sz="3200" dirty="0"/>
          </a:p>
        </p:txBody>
      </p:sp>
      <p:sp>
        <p:nvSpPr>
          <p:cNvPr id="169989" name="Rectangle 5"/>
          <p:cNvSpPr>
            <a:spLocks noChangeArrowheads="1"/>
          </p:cNvSpPr>
          <p:nvPr/>
        </p:nvSpPr>
        <p:spPr bwMode="auto">
          <a:xfrm>
            <a:off x="2571736" y="2071678"/>
            <a:ext cx="3500461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3200" dirty="0" smtClean="0"/>
              <a:t>уходили </a:t>
            </a:r>
            <a:r>
              <a:rPr lang="ru-RU" sz="3200" dirty="0"/>
              <a:t>на фронт </a:t>
            </a:r>
            <a:r>
              <a:rPr lang="ru-RU" sz="3200" dirty="0" smtClean="0"/>
              <a:t>.</a:t>
            </a:r>
            <a:endParaRPr lang="ru-RU" sz="3200" dirty="0"/>
          </a:p>
          <a:p>
            <a:r>
              <a:rPr lang="ru-RU" sz="3200" dirty="0"/>
              <a:t>		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9990" name="Rectangle 6"/>
          <p:cNvSpPr>
            <a:spLocks noChangeArrowheads="1"/>
          </p:cNvSpPr>
          <p:nvPr/>
        </p:nvSpPr>
        <p:spPr bwMode="auto">
          <a:xfrm>
            <a:off x="468313" y="3929066"/>
            <a:ext cx="846140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3200" dirty="0" smtClean="0"/>
              <a:t>Оказывали </a:t>
            </a:r>
            <a:r>
              <a:rPr lang="ru-RU" sz="3200" dirty="0"/>
              <a:t>помощь больным </a:t>
            </a:r>
          </a:p>
          <a:p>
            <a:r>
              <a:rPr lang="ru-RU" sz="3200" dirty="0" smtClean="0"/>
              <a:t>в  военных госпиталях, вытаскивали раненых  </a:t>
            </a:r>
          </a:p>
          <a:p>
            <a:r>
              <a:rPr lang="ru-RU" sz="3200" dirty="0" smtClean="0"/>
              <a:t>с поля боя, наравне с мужчинами воевали на передовой линии фронта.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80" name="Picture 12" descr="D:\Data\ 29\0721.jpg"/>
          <p:cNvPicPr>
            <a:picLocks noChangeAspect="1" noChangeArrowheads="1"/>
          </p:cNvPicPr>
          <p:nvPr/>
        </p:nvPicPr>
        <p:blipFill>
          <a:blip r:embed="rId2"/>
          <a:srcRect t="13512" r="17889" b="5482"/>
          <a:stretch>
            <a:fillRect/>
          </a:stretch>
        </p:blipFill>
        <p:spPr bwMode="auto">
          <a:xfrm>
            <a:off x="381000" y="838200"/>
            <a:ext cx="4191000" cy="3105150"/>
          </a:xfrm>
          <a:prstGeom prst="rect">
            <a:avLst/>
          </a:prstGeom>
          <a:noFill/>
        </p:spPr>
      </p:pic>
      <p:pic>
        <p:nvPicPr>
          <p:cNvPr id="83981" name="Picture 13" descr="D:\Data\ 29\2306.jpg"/>
          <p:cNvPicPr>
            <a:picLocks noChangeAspect="1" noChangeArrowheads="1"/>
          </p:cNvPicPr>
          <p:nvPr/>
        </p:nvPicPr>
        <p:blipFill>
          <a:blip r:embed="rId3"/>
          <a:srcRect t="5031" b="6918"/>
          <a:stretch>
            <a:fillRect/>
          </a:stretch>
        </p:blipFill>
        <p:spPr bwMode="auto">
          <a:xfrm>
            <a:off x="4648200" y="1828800"/>
            <a:ext cx="4495800" cy="2968625"/>
          </a:xfrm>
          <a:prstGeom prst="rect">
            <a:avLst/>
          </a:prstGeom>
          <a:noFill/>
        </p:spPr>
      </p:pic>
      <p:sp>
        <p:nvSpPr>
          <p:cNvPr id="83982" name="WordArt 14"/>
          <p:cNvSpPr>
            <a:spLocks noChangeArrowheads="1" noChangeShapeType="1" noTextEdit="1"/>
          </p:cNvSpPr>
          <p:nvPr/>
        </p:nvSpPr>
        <p:spPr bwMode="auto">
          <a:xfrm>
            <a:off x="1295400" y="5181600"/>
            <a:ext cx="7086600" cy="1219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7667"/>
              </a:avLst>
            </a:prstTxWarp>
          </a:bodyPr>
          <a:lstStyle/>
          <a:p>
            <a:pPr algn="ctr"/>
            <a:r>
              <a:rPr lang="ru-RU" sz="2800" kern="10" spc="560" dirty="0" smtClean="0">
                <a:ln w="381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Женщины-солдаты</a:t>
            </a:r>
            <a:endParaRPr lang="ru-RU" sz="2800" kern="10" spc="560" dirty="0">
              <a:ln w="38100">
                <a:solidFill>
                  <a:schemeClr val="tx1"/>
                </a:solidFill>
                <a:round/>
                <a:headEnd/>
                <a:tailEnd/>
              </a:ln>
              <a:solidFill>
                <a:schemeClr val="bg1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3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3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3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3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3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8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2" name="Picture 4" descr="2125"/>
          <p:cNvPicPr>
            <a:picLocks noChangeAspect="1" noChangeArrowheads="1"/>
          </p:cNvPicPr>
          <p:nvPr/>
        </p:nvPicPr>
        <p:blipFill>
          <a:blip r:embed="rId2"/>
          <a:srcRect l="23466" r="24348"/>
          <a:stretch>
            <a:fillRect/>
          </a:stretch>
        </p:blipFill>
        <p:spPr bwMode="auto">
          <a:xfrm>
            <a:off x="2411413" y="350838"/>
            <a:ext cx="4321175" cy="6210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036" name="Picture 4" descr="2344"/>
          <p:cNvPicPr>
            <a:picLocks noChangeAspect="1" noChangeArrowheads="1"/>
          </p:cNvPicPr>
          <p:nvPr/>
        </p:nvPicPr>
        <p:blipFill>
          <a:blip r:embed="rId2">
            <a:lum bright="12000" contrast="18000"/>
          </a:blip>
          <a:srcRect/>
          <a:stretch>
            <a:fillRect/>
          </a:stretch>
        </p:blipFill>
        <p:spPr bwMode="auto">
          <a:xfrm>
            <a:off x="468313" y="352425"/>
            <a:ext cx="8135937" cy="6100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60" name="Picture 4" descr="2122"/>
          <p:cNvPicPr>
            <a:picLocks noChangeAspect="1" noChangeArrowheads="1"/>
          </p:cNvPicPr>
          <p:nvPr/>
        </p:nvPicPr>
        <p:blipFill>
          <a:blip r:embed="rId2">
            <a:lum bright="12000" contrast="6000"/>
          </a:blip>
          <a:srcRect l="24779" r="24797"/>
          <a:stretch>
            <a:fillRect/>
          </a:stretch>
        </p:blipFill>
        <p:spPr bwMode="auto">
          <a:xfrm>
            <a:off x="2411413" y="242888"/>
            <a:ext cx="4248150" cy="6318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08" name="Picture 4" descr="07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239713"/>
            <a:ext cx="8424863" cy="632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184</TotalTime>
  <Words>616</Words>
  <Application>Microsoft Office PowerPoint</Application>
  <PresentationFormat>Экран (4:3)</PresentationFormat>
  <Paragraphs>69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Елена</cp:lastModifiedBy>
  <cp:revision>29</cp:revision>
  <dcterms:modified xsi:type="dcterms:W3CDTF">2012-02-02T09:03:48Z</dcterms:modified>
</cp:coreProperties>
</file>